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Helvetica World Bold" panose="020B0604020202020204" charset="-128"/>
      <p:regular r:id="rId20"/>
    </p:embeddedFont>
    <p:embeddedFont>
      <p:font typeface="Be Vietnam" panose="020B0604020202020204" charset="0"/>
      <p:regular r:id="rId21"/>
    </p:embeddedFont>
    <p:embeddedFont>
      <p:font typeface="Be Vietnam Italics" panose="020B0604020202020204" charset="0"/>
      <p:regular r:id="rId22"/>
    </p:embeddedFont>
    <p:embeddedFont>
      <p:font typeface="Be Vietnam Ultra-Bold" panose="020B0604020202020204" charset="0"/>
      <p:regular r:id="rId23"/>
    </p:embeddedFont>
    <p:embeddedFont>
      <p:font typeface="Liberation Sans" panose="020B0604020202020204" charset="0"/>
      <p:regular r:id="rId24"/>
    </p:embeddedFont>
    <p:embeddedFont>
      <p:font typeface="Liberatio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8.jpe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59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73.jpe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78.png"/><Relationship Id="rId5" Type="http://schemas.openxmlformats.org/officeDocument/2006/relationships/image" Target="../media/image1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60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svg"/><Relationship Id="rId21" Type="http://schemas.openxmlformats.org/officeDocument/2006/relationships/image" Target="../media/image103.svg"/><Relationship Id="rId34" Type="http://schemas.openxmlformats.org/officeDocument/2006/relationships/image" Target="../media/image116.pn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7.svg"/><Relationship Id="rId33" Type="http://schemas.openxmlformats.org/officeDocument/2006/relationships/image" Target="../media/image115.sv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24" Type="http://schemas.openxmlformats.org/officeDocument/2006/relationships/image" Target="../media/image106.png"/><Relationship Id="rId32" Type="http://schemas.openxmlformats.org/officeDocument/2006/relationships/image" Target="../media/image114.pn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23" Type="http://schemas.openxmlformats.org/officeDocument/2006/relationships/image" Target="../media/image105.sv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31" Type="http://schemas.openxmlformats.org/officeDocument/2006/relationships/image" Target="../media/image113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svg"/><Relationship Id="rId30" Type="http://schemas.openxmlformats.org/officeDocument/2006/relationships/image" Target="../media/image112.png"/><Relationship Id="rId35" Type="http://schemas.openxmlformats.org/officeDocument/2006/relationships/image" Target="../media/image117.svg"/><Relationship Id="rId8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25.png"/><Relationship Id="rId3" Type="http://schemas.openxmlformats.org/officeDocument/2006/relationships/image" Target="../media/image59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8.png"/><Relationship Id="rId16" Type="http://schemas.openxmlformats.org/officeDocument/2006/relationships/image" Target="../media/image1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3.png"/><Relationship Id="rId5" Type="http://schemas.openxmlformats.org/officeDocument/2006/relationships/image" Target="../media/image16.png"/><Relationship Id="rId15" Type="http://schemas.openxmlformats.org/officeDocument/2006/relationships/image" Target="../media/image127.png"/><Relationship Id="rId10" Type="http://schemas.openxmlformats.org/officeDocument/2006/relationships/image" Target="../media/image122.svg"/><Relationship Id="rId4" Type="http://schemas.openxmlformats.org/officeDocument/2006/relationships/image" Target="../media/image60.svg"/><Relationship Id="rId9" Type="http://schemas.openxmlformats.org/officeDocument/2006/relationships/image" Target="../media/image121.png"/><Relationship Id="rId14" Type="http://schemas.openxmlformats.org/officeDocument/2006/relationships/image" Target="../media/image1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" TargetMode="External"/><Relationship Id="rId3" Type="http://schemas.openxmlformats.org/officeDocument/2006/relationships/hyperlink" Target="https://d1.awsstatic.com/architecture-diagrams/ArchitectureDiagrams/iot-medical-devices-ra.pdf?did=wp_card&amp;trk=wp_card" TargetMode="External"/><Relationship Id="rId7" Type="http://schemas.openxmlformats.org/officeDocument/2006/relationships/hyperlink" Target="https://www.iotforall.com" TargetMode="External"/><Relationship Id="rId2" Type="http://schemas.openxmlformats.org/officeDocument/2006/relationships/hyperlink" Target="https://www.fda.gov/consumers/consumer-updates/medical-device-cybersecurity-what-you-need-kno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ws.amazon.com/blogs/big-data/use-amazon-athena-and-amazon-quicksight-in-a-cross-account-environment/" TargetMode="External"/><Relationship Id="rId11" Type="http://schemas.openxmlformats.org/officeDocument/2006/relationships/hyperlink" Target="https://cleio.com" TargetMode="External"/><Relationship Id="rId5" Type="http://schemas.openxmlformats.org/officeDocument/2006/relationships/hyperlink" Target="https://docs.aws.amazon.com/streams/latest/dev/introduction.html#:~:text=Accelerated%20log%20and%20data%20feed,Streams%20applications%20and%20data%20streams" TargetMode="External"/><Relationship Id="rId10" Type="http://schemas.openxmlformats.org/officeDocument/2006/relationships/hyperlink" Target="https://www.tga.gov.au" TargetMode="External"/><Relationship Id="rId4" Type="http://schemas.openxmlformats.org/officeDocument/2006/relationships/hyperlink" Target="https://www.keyfactor.com/education-center/what-is-pki/#:~:text=practice%20PKI%20programs.-,What%20are%20Common%20Challenges%20that%20PKI%20Solves?,Email%20and%20data%20encryption" TargetMode="External"/><Relationship Id="rId9" Type="http://schemas.openxmlformats.org/officeDocument/2006/relationships/hyperlink" Target="https://www.ama-assn.or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6437" y="1873629"/>
            <a:ext cx="4393195" cy="11988503"/>
          </a:xfrm>
          <a:custGeom>
            <a:avLst/>
            <a:gdLst/>
            <a:ahLst/>
            <a:cxnLst/>
            <a:rect l="l" t="t" r="r" b="b"/>
            <a:pathLst>
              <a:path w="4393195" h="11988503">
                <a:moveTo>
                  <a:pt x="0" y="0"/>
                </a:moveTo>
                <a:lnTo>
                  <a:pt x="4393195" y="0"/>
                </a:lnTo>
                <a:lnTo>
                  <a:pt x="4393195" y="11988504"/>
                </a:lnTo>
                <a:lnTo>
                  <a:pt x="0" y="1198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38969" y="-1834489"/>
            <a:ext cx="3957689" cy="4114800"/>
          </a:xfrm>
          <a:custGeom>
            <a:avLst/>
            <a:gdLst/>
            <a:ahLst/>
            <a:cxnLst/>
            <a:rect l="l" t="t" r="r" b="b"/>
            <a:pathLst>
              <a:path w="3957689" h="4114800">
                <a:moveTo>
                  <a:pt x="0" y="0"/>
                </a:moveTo>
                <a:lnTo>
                  <a:pt x="3957690" y="0"/>
                </a:lnTo>
                <a:lnTo>
                  <a:pt x="3957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00501" y="7520705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630018" y="494185"/>
            <a:ext cx="4230168" cy="4114800"/>
          </a:xfrm>
          <a:custGeom>
            <a:avLst/>
            <a:gdLst/>
            <a:ahLst/>
            <a:cxnLst/>
            <a:rect l="l" t="t" r="r" b="b"/>
            <a:pathLst>
              <a:path w="4230168" h="4114800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0055059" y="-62874"/>
            <a:ext cx="772289" cy="2183149"/>
          </a:xfrm>
          <a:custGeom>
            <a:avLst/>
            <a:gdLst/>
            <a:ahLst/>
            <a:cxnLst/>
            <a:rect l="l" t="t" r="r" b="b"/>
            <a:pathLst>
              <a:path w="772289" h="2183149">
                <a:moveTo>
                  <a:pt x="0" y="0"/>
                </a:moveTo>
                <a:lnTo>
                  <a:pt x="772289" y="0"/>
                </a:lnTo>
                <a:lnTo>
                  <a:pt x="772289" y="2183148"/>
                </a:lnTo>
                <a:lnTo>
                  <a:pt x="0" y="2183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839632" y="2408710"/>
            <a:ext cx="11357027" cy="27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MeddGGenius Architecture Proposal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39632" y="1902486"/>
            <a:ext cx="101107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BUAN 6335 Group 5: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4986" y="5884459"/>
            <a:ext cx="6821826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Steven Evans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Abhigna Alagoni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Muhammd Ayaz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Sampreethi Bokka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Monish Ravishankar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Daniel Li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Venkata Sai Charan Reddy Boojala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632378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81462" y="5868384"/>
            <a:ext cx="9725076" cy="4230408"/>
          </a:xfrm>
          <a:custGeom>
            <a:avLst/>
            <a:gdLst/>
            <a:ahLst/>
            <a:cxnLst/>
            <a:rect l="l" t="t" r="r" b="b"/>
            <a:pathLst>
              <a:path w="9725076" h="4230408">
                <a:moveTo>
                  <a:pt x="0" y="0"/>
                </a:moveTo>
                <a:lnTo>
                  <a:pt x="9725076" y="0"/>
                </a:lnTo>
                <a:lnTo>
                  <a:pt x="9725076" y="4230408"/>
                </a:lnTo>
                <a:lnTo>
                  <a:pt x="0" y="4230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28575" cap="sq">
            <a:solidFill>
              <a:srgbClr val="D13B5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88680" y="397702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Unstructured Data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175" y="1507298"/>
            <a:ext cx="15314479" cy="455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2622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Unstructured Data Pipeline Applications (Ingestion): </a:t>
            </a:r>
          </a:p>
          <a:p>
            <a:pPr marL="566202" lvl="1" indent="-283101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DataSync: </a:t>
            </a:r>
            <a:r>
              <a:rPr lang="en-US" sz="262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If stored in a file system (e.g., PDF, text files), after using AWS DataSync it transfers those files to Amazon S3.</a:t>
            </a:r>
          </a:p>
          <a:p>
            <a:pPr marL="566202" lvl="1" indent="-283101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Amazon Textract:</a:t>
            </a:r>
            <a:r>
              <a:rPr lang="en-US" sz="262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Takes scanned documents, forms, handwritten prescriptions, or PDFs. Textract extracts structured data from unstructured documents.</a:t>
            </a:r>
          </a:p>
          <a:p>
            <a:pPr marL="566202" lvl="1" indent="-283101" algn="l">
              <a:lnSpc>
                <a:spcPts val="3671"/>
              </a:lnSpc>
              <a:buFont typeface="Arial"/>
              <a:buChar char="•"/>
            </a:pPr>
            <a:r>
              <a:rPr lang="en-US" sz="2622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IoT Core and Amazon Kinesis:</a:t>
            </a:r>
            <a:r>
              <a:rPr lang="en-US" sz="262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Devices send unstructured data and we route it to Amazon Kinesis for real-time streaming and analytics.</a:t>
            </a:r>
          </a:p>
          <a:p>
            <a:pPr marL="566202" lvl="1" indent="-283101" algn="l">
              <a:lnSpc>
                <a:spcPts val="3671"/>
              </a:lnSpc>
              <a:spcBef>
                <a:spcPct val="0"/>
              </a:spcBef>
              <a:buFont typeface="Arial"/>
              <a:buChar char="•"/>
            </a:pPr>
            <a:r>
              <a:rPr lang="en-US" sz="2622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Amazon AppFlow: </a:t>
            </a:r>
            <a:r>
              <a:rPr lang="en-US" sz="262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Allows direct integration with many external applications, ensuring seamless ingestion (e.g., email services like Microsoft Outlook, Gmail).</a:t>
            </a:r>
          </a:p>
          <a:p>
            <a:pPr algn="l">
              <a:lnSpc>
                <a:spcPts val="3671"/>
              </a:lnSpc>
              <a:spcBef>
                <a:spcPct val="0"/>
              </a:spcBef>
            </a:pPr>
            <a:endParaRPr lang="en-US" sz="2622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632378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20025" y="576596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Unstructured Data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341" y="1051472"/>
            <a:ext cx="16369418" cy="765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7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Storage: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Store raw, curated, and analytics-ready data in Amazon S3 and Redshift for running complex queries and ideal for analytics workloads. 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Transformation: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Glue Crawler catalogs metadata for all datasets. Glacier stores raw data that is rarely accessed, saving costs while ensuring</a:t>
            </a: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compliance.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Analytics: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Utilize Athena to run SQL queries directly on data stored in Amazon S3 and prepare data before visualization in BI tools like QuickSight to create dashboards and reports.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ML/Predictive Modeling: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Use SageMaker for natural language processing, classification, regression, clustering, recommendation systems, and anomaly detection for unstructured data.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Governance and Compliance: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Secure data using KMS for data at rest, Cloudtrail for audit activity, and Macie for sensitive data.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54047">
            <a:off x="16372364" y="8446494"/>
            <a:ext cx="6616388" cy="6376544"/>
          </a:xfrm>
          <a:custGeom>
            <a:avLst/>
            <a:gdLst/>
            <a:ahLst/>
            <a:cxnLst/>
            <a:rect l="l" t="t" r="r" b="b"/>
            <a:pathLst>
              <a:path w="6616388" h="6376544">
                <a:moveTo>
                  <a:pt x="0" y="0"/>
                </a:moveTo>
                <a:lnTo>
                  <a:pt x="6616388" y="0"/>
                </a:lnTo>
                <a:lnTo>
                  <a:pt x="6616388" y="6376543"/>
                </a:lnTo>
                <a:lnTo>
                  <a:pt x="0" y="63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15" y="-1823570"/>
            <a:ext cx="5856546" cy="4787726"/>
          </a:xfrm>
          <a:custGeom>
            <a:avLst/>
            <a:gdLst/>
            <a:ahLst/>
            <a:cxnLst/>
            <a:rect l="l" t="t" r="r" b="b"/>
            <a:pathLst>
              <a:path w="5856546" h="4787726">
                <a:moveTo>
                  <a:pt x="0" y="0"/>
                </a:moveTo>
                <a:lnTo>
                  <a:pt x="5856546" y="0"/>
                </a:lnTo>
                <a:lnTo>
                  <a:pt x="5856546" y="4787726"/>
                </a:lnTo>
                <a:lnTo>
                  <a:pt x="0" y="4787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8146" y="2777701"/>
            <a:ext cx="1524623" cy="1544278"/>
          </a:xfrm>
          <a:custGeom>
            <a:avLst/>
            <a:gdLst/>
            <a:ahLst/>
            <a:cxnLst/>
            <a:rect l="l" t="t" r="r" b="b"/>
            <a:pathLst>
              <a:path w="1524623" h="1544278">
                <a:moveTo>
                  <a:pt x="0" y="0"/>
                </a:moveTo>
                <a:lnTo>
                  <a:pt x="1524623" y="0"/>
                </a:lnTo>
                <a:lnTo>
                  <a:pt x="1524623" y="1544278"/>
                </a:lnTo>
                <a:lnTo>
                  <a:pt x="0" y="1544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00729" y="2777701"/>
            <a:ext cx="1621272" cy="1642173"/>
          </a:xfrm>
          <a:custGeom>
            <a:avLst/>
            <a:gdLst/>
            <a:ahLst/>
            <a:cxnLst/>
            <a:rect l="l" t="t" r="r" b="b"/>
            <a:pathLst>
              <a:path w="1621272" h="1642173">
                <a:moveTo>
                  <a:pt x="0" y="0"/>
                </a:moveTo>
                <a:lnTo>
                  <a:pt x="1621272" y="0"/>
                </a:lnTo>
                <a:lnTo>
                  <a:pt x="1621272" y="1642173"/>
                </a:lnTo>
                <a:lnTo>
                  <a:pt x="0" y="1642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18441" y="2829227"/>
            <a:ext cx="1647069" cy="1668302"/>
          </a:xfrm>
          <a:custGeom>
            <a:avLst/>
            <a:gdLst/>
            <a:ahLst/>
            <a:cxnLst/>
            <a:rect l="l" t="t" r="r" b="b"/>
            <a:pathLst>
              <a:path w="1647069" h="1668302">
                <a:moveTo>
                  <a:pt x="0" y="0"/>
                </a:moveTo>
                <a:lnTo>
                  <a:pt x="1647069" y="0"/>
                </a:lnTo>
                <a:lnTo>
                  <a:pt x="1647069" y="1668302"/>
                </a:lnTo>
                <a:lnTo>
                  <a:pt x="0" y="1668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868625" y="-2057400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691361" flipH="1">
            <a:off x="-1858429" y="6417665"/>
            <a:ext cx="3142678" cy="4114800"/>
          </a:xfrm>
          <a:custGeom>
            <a:avLst/>
            <a:gdLst/>
            <a:ahLst/>
            <a:cxnLst/>
            <a:rect l="l" t="t" r="r" b="b"/>
            <a:pathLst>
              <a:path w="3142678" h="4114800">
                <a:moveTo>
                  <a:pt x="3142678" y="0"/>
                </a:moveTo>
                <a:lnTo>
                  <a:pt x="0" y="0"/>
                </a:lnTo>
                <a:lnTo>
                  <a:pt x="0" y="4114800"/>
                </a:lnTo>
                <a:lnTo>
                  <a:pt x="3142678" y="4114800"/>
                </a:lnTo>
                <a:lnTo>
                  <a:pt x="314267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65585" y="2777701"/>
            <a:ext cx="1607523" cy="1628246"/>
          </a:xfrm>
          <a:custGeom>
            <a:avLst/>
            <a:gdLst/>
            <a:ahLst/>
            <a:cxnLst/>
            <a:rect l="l" t="t" r="r" b="b"/>
            <a:pathLst>
              <a:path w="1607523" h="1628246">
                <a:moveTo>
                  <a:pt x="0" y="0"/>
                </a:moveTo>
                <a:lnTo>
                  <a:pt x="1607522" y="0"/>
                </a:lnTo>
                <a:lnTo>
                  <a:pt x="1607522" y="1628246"/>
                </a:lnTo>
                <a:lnTo>
                  <a:pt x="0" y="1628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26312" y="2839869"/>
            <a:ext cx="1621272" cy="1642173"/>
          </a:xfrm>
          <a:custGeom>
            <a:avLst/>
            <a:gdLst/>
            <a:ahLst/>
            <a:cxnLst/>
            <a:rect l="l" t="t" r="r" b="b"/>
            <a:pathLst>
              <a:path w="1621272" h="1642173">
                <a:moveTo>
                  <a:pt x="0" y="0"/>
                </a:moveTo>
                <a:lnTo>
                  <a:pt x="1621272" y="0"/>
                </a:lnTo>
                <a:lnTo>
                  <a:pt x="1621272" y="1642172"/>
                </a:lnTo>
                <a:lnTo>
                  <a:pt x="0" y="164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013855" y="2824700"/>
            <a:ext cx="1621272" cy="1642173"/>
          </a:xfrm>
          <a:custGeom>
            <a:avLst/>
            <a:gdLst/>
            <a:ahLst/>
            <a:cxnLst/>
            <a:rect l="l" t="t" r="r" b="b"/>
            <a:pathLst>
              <a:path w="1621272" h="1642173">
                <a:moveTo>
                  <a:pt x="0" y="0"/>
                </a:moveTo>
                <a:lnTo>
                  <a:pt x="1621272" y="0"/>
                </a:lnTo>
                <a:lnTo>
                  <a:pt x="1621272" y="1642173"/>
                </a:lnTo>
                <a:lnTo>
                  <a:pt x="0" y="1642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111377" y="2824700"/>
            <a:ext cx="1621272" cy="1642173"/>
          </a:xfrm>
          <a:custGeom>
            <a:avLst/>
            <a:gdLst/>
            <a:ahLst/>
            <a:cxnLst/>
            <a:rect l="l" t="t" r="r" b="b"/>
            <a:pathLst>
              <a:path w="1621272" h="1642173">
                <a:moveTo>
                  <a:pt x="0" y="0"/>
                </a:moveTo>
                <a:lnTo>
                  <a:pt x="1621272" y="0"/>
                </a:lnTo>
                <a:lnTo>
                  <a:pt x="1621272" y="1642173"/>
                </a:lnTo>
                <a:lnTo>
                  <a:pt x="0" y="1642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35542" y="3183574"/>
            <a:ext cx="799249" cy="79924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85211" y="3210519"/>
            <a:ext cx="852308" cy="85230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3"/>
              <a:stretch>
                <a:fillRect l="-50619" r="-493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03938" y="3274114"/>
            <a:ext cx="876074" cy="8760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4"/>
              <a:stretch>
                <a:fillRect t="-2697" r="-7808" b="-51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46806" y="3255674"/>
            <a:ext cx="845080" cy="8450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10794" y="3234801"/>
            <a:ext cx="852308" cy="85230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-102504" t="-19959" r="-99388" b="-491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93314" y="3313544"/>
            <a:ext cx="862353" cy="86235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75658" y="3330753"/>
            <a:ext cx="892710" cy="8927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441239" y="5574778"/>
            <a:ext cx="4923349" cy="689265"/>
            <a:chOff x="0" y="0"/>
            <a:chExt cx="1296685" cy="1815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6685" cy="181535"/>
            </a:xfrm>
            <a:custGeom>
              <a:avLst/>
              <a:gdLst/>
              <a:ahLst/>
              <a:cxnLst/>
              <a:rect l="l" t="t" r="r" b="b"/>
              <a:pathLst>
                <a:path w="1296685" h="181535">
                  <a:moveTo>
                    <a:pt x="80197" y="0"/>
                  </a:moveTo>
                  <a:lnTo>
                    <a:pt x="1216487" y="0"/>
                  </a:lnTo>
                  <a:cubicBezTo>
                    <a:pt x="1260779" y="0"/>
                    <a:pt x="1296685" y="35905"/>
                    <a:pt x="1296685" y="80197"/>
                  </a:cubicBezTo>
                  <a:lnTo>
                    <a:pt x="1296685" y="101338"/>
                  </a:lnTo>
                  <a:cubicBezTo>
                    <a:pt x="1296685" y="145629"/>
                    <a:pt x="1260779" y="181535"/>
                    <a:pt x="1216487" y="181535"/>
                  </a:cubicBezTo>
                  <a:lnTo>
                    <a:pt x="80197" y="181535"/>
                  </a:lnTo>
                  <a:cubicBezTo>
                    <a:pt x="35905" y="181535"/>
                    <a:pt x="0" y="145629"/>
                    <a:pt x="0" y="101338"/>
                  </a:cubicBezTo>
                  <a:lnTo>
                    <a:pt x="0" y="80197"/>
                  </a:lnTo>
                  <a:cubicBezTo>
                    <a:pt x="0" y="35905"/>
                    <a:pt x="35905" y="0"/>
                    <a:pt x="80197" y="0"/>
                  </a:cubicBezTo>
                  <a:close/>
                </a:path>
              </a:pathLst>
            </a:custGeom>
            <a:solidFill>
              <a:srgbClr val="DC6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296685" cy="238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05821" y="5614919"/>
            <a:ext cx="4923349" cy="689265"/>
            <a:chOff x="0" y="0"/>
            <a:chExt cx="1296685" cy="18153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6685" cy="181535"/>
            </a:xfrm>
            <a:custGeom>
              <a:avLst/>
              <a:gdLst/>
              <a:ahLst/>
              <a:cxnLst/>
              <a:rect l="l" t="t" r="r" b="b"/>
              <a:pathLst>
                <a:path w="1296685" h="181535">
                  <a:moveTo>
                    <a:pt x="80197" y="0"/>
                  </a:moveTo>
                  <a:lnTo>
                    <a:pt x="1216487" y="0"/>
                  </a:lnTo>
                  <a:cubicBezTo>
                    <a:pt x="1260779" y="0"/>
                    <a:pt x="1296685" y="35905"/>
                    <a:pt x="1296685" y="80197"/>
                  </a:cubicBezTo>
                  <a:lnTo>
                    <a:pt x="1296685" y="101338"/>
                  </a:lnTo>
                  <a:cubicBezTo>
                    <a:pt x="1296685" y="145629"/>
                    <a:pt x="1260779" y="181535"/>
                    <a:pt x="1216487" y="181535"/>
                  </a:cubicBezTo>
                  <a:lnTo>
                    <a:pt x="80197" y="181535"/>
                  </a:lnTo>
                  <a:cubicBezTo>
                    <a:pt x="35905" y="181535"/>
                    <a:pt x="0" y="145629"/>
                    <a:pt x="0" y="101338"/>
                  </a:cubicBezTo>
                  <a:lnTo>
                    <a:pt x="0" y="80197"/>
                  </a:lnTo>
                  <a:cubicBezTo>
                    <a:pt x="0" y="35905"/>
                    <a:pt x="35905" y="0"/>
                    <a:pt x="80197" y="0"/>
                  </a:cubicBezTo>
                  <a:close/>
                </a:path>
              </a:pathLst>
            </a:custGeom>
            <a:solidFill>
              <a:srgbClr val="DC6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296685" cy="238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705653" y="6453119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5653" y="7227333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705653" y="8058698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05653" y="8890062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9247901" y="6453119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9247901" y="7227333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247901" y="8108330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9247901" y="8967827"/>
            <a:ext cx="556501" cy="556501"/>
          </a:xfrm>
          <a:custGeom>
            <a:avLst/>
            <a:gdLst/>
            <a:ahLst/>
            <a:cxnLst/>
            <a:rect l="l" t="t" r="r" b="b"/>
            <a:pathLst>
              <a:path w="556501" h="556501">
                <a:moveTo>
                  <a:pt x="0" y="0"/>
                </a:moveTo>
                <a:lnTo>
                  <a:pt x="556501" y="0"/>
                </a:lnTo>
                <a:lnTo>
                  <a:pt x="556501" y="556501"/>
                </a:lnTo>
                <a:lnTo>
                  <a:pt x="0" y="5565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578452" y="895350"/>
            <a:ext cx="1736538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Management, Security and Governance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9061" y="4438946"/>
            <a:ext cx="1882793" cy="43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6"/>
              </a:lnSpc>
              <a:spcBef>
                <a:spcPct val="0"/>
              </a:spcBef>
            </a:pPr>
            <a:r>
              <a:rPr lang="en-US" sz="127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Identity and Access Management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217304" y="4554959"/>
            <a:ext cx="1755594" cy="23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Amazon GuardDuty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44889" y="4639151"/>
            <a:ext cx="1594173" cy="23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9"/>
              </a:lnSpc>
              <a:spcBef>
                <a:spcPct val="0"/>
              </a:spcBef>
            </a:pPr>
            <a:r>
              <a:rPr lang="en-US" sz="1378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Config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45974" y="4553007"/>
            <a:ext cx="1246744" cy="22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3"/>
              </a:lnSpc>
              <a:spcBef>
                <a:spcPct val="0"/>
              </a:spcBef>
            </a:pPr>
            <a:r>
              <a:rPr lang="en-US" sz="1345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KMS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75415" y="4630522"/>
            <a:ext cx="1723066" cy="22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  <a:spcBef>
                <a:spcPct val="0"/>
              </a:spcBef>
            </a:pPr>
            <a:r>
              <a:rPr lang="en-US" sz="135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WAF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39889" y="4615354"/>
            <a:ext cx="1569205" cy="22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  <a:spcBef>
                <a:spcPct val="0"/>
              </a:spcBef>
            </a:pPr>
            <a:r>
              <a:rPr lang="en-US" sz="135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Amazon Macie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293309" y="4615354"/>
            <a:ext cx="1544989" cy="22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  <a:spcBef>
                <a:spcPct val="0"/>
              </a:spcBef>
            </a:pPr>
            <a:r>
              <a:rPr lang="en-US" sz="1356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CloudTrail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24446" y="5557769"/>
            <a:ext cx="3956934" cy="57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Legacy Challenges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65459" y="5605394"/>
            <a:ext cx="3004073" cy="57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AWS Solutions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441239" y="8823387"/>
            <a:ext cx="6614811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Blind Spots in RealTime Monitoring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15948" y="7224680"/>
            <a:ext cx="4364362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Compliance complexity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577451" y="7992023"/>
            <a:ext cx="4650924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Struggles with Scalability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564003" y="6386444"/>
            <a:ext cx="5818638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Cumbersome Manual Processes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076195" y="6399434"/>
            <a:ext cx="7117863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Centralized, automated access control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45047" y="7160658"/>
            <a:ext cx="7964109" cy="5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Config Automates compliance and tracking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86349" y="8965090"/>
            <a:ext cx="538009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Continuous threat monitoring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162949" y="8084619"/>
            <a:ext cx="505059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HIPAA gnd NIST compliance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17042" y="0"/>
            <a:ext cx="8163331" cy="10287000"/>
            <a:chOff x="0" y="0"/>
            <a:chExt cx="1088444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865" r="34264"/>
            <a:stretch>
              <a:fillRect/>
            </a:stretch>
          </p:blipFill>
          <p:spPr>
            <a:xfrm>
              <a:off x="0" y="0"/>
              <a:ext cx="1088444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3877661">
            <a:off x="5964053" y="8015076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6210" y="-2360972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5679" y="2777506"/>
            <a:ext cx="633489" cy="701615"/>
          </a:xfrm>
          <a:custGeom>
            <a:avLst/>
            <a:gdLst/>
            <a:ahLst/>
            <a:cxnLst/>
            <a:rect l="l" t="t" r="r" b="b"/>
            <a:pathLst>
              <a:path w="633489" h="701615">
                <a:moveTo>
                  <a:pt x="0" y="0"/>
                </a:moveTo>
                <a:lnTo>
                  <a:pt x="633490" y="0"/>
                </a:lnTo>
                <a:lnTo>
                  <a:pt x="633490" y="701614"/>
                </a:lnTo>
                <a:lnTo>
                  <a:pt x="0" y="70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78231" y="3879049"/>
            <a:ext cx="700937" cy="643588"/>
          </a:xfrm>
          <a:custGeom>
            <a:avLst/>
            <a:gdLst/>
            <a:ahLst/>
            <a:cxnLst/>
            <a:rect l="l" t="t" r="r" b="b"/>
            <a:pathLst>
              <a:path w="700937" h="643588">
                <a:moveTo>
                  <a:pt x="0" y="0"/>
                </a:moveTo>
                <a:lnTo>
                  <a:pt x="700938" y="0"/>
                </a:lnTo>
                <a:lnTo>
                  <a:pt x="700938" y="643587"/>
                </a:lnTo>
                <a:lnTo>
                  <a:pt x="0" y="643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0164" y="5898878"/>
            <a:ext cx="704519" cy="698115"/>
          </a:xfrm>
          <a:custGeom>
            <a:avLst/>
            <a:gdLst/>
            <a:ahLst/>
            <a:cxnLst/>
            <a:rect l="l" t="t" r="r" b="b"/>
            <a:pathLst>
              <a:path w="704519" h="698115">
                <a:moveTo>
                  <a:pt x="0" y="0"/>
                </a:moveTo>
                <a:lnTo>
                  <a:pt x="704520" y="0"/>
                </a:lnTo>
                <a:lnTo>
                  <a:pt x="704520" y="698115"/>
                </a:lnTo>
                <a:lnTo>
                  <a:pt x="0" y="6981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6244" y="4816604"/>
            <a:ext cx="624912" cy="788306"/>
          </a:xfrm>
          <a:custGeom>
            <a:avLst/>
            <a:gdLst/>
            <a:ahLst/>
            <a:cxnLst/>
            <a:rect l="l" t="t" r="r" b="b"/>
            <a:pathLst>
              <a:path w="624912" h="788306">
                <a:moveTo>
                  <a:pt x="0" y="0"/>
                </a:moveTo>
                <a:lnTo>
                  <a:pt x="624912" y="0"/>
                </a:lnTo>
                <a:lnTo>
                  <a:pt x="624912" y="788306"/>
                </a:lnTo>
                <a:lnTo>
                  <a:pt x="0" y="788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23888" y="6902966"/>
            <a:ext cx="645836" cy="726400"/>
          </a:xfrm>
          <a:custGeom>
            <a:avLst/>
            <a:gdLst/>
            <a:ahLst/>
            <a:cxnLst/>
            <a:rect l="l" t="t" r="r" b="b"/>
            <a:pathLst>
              <a:path w="645836" h="726400">
                <a:moveTo>
                  <a:pt x="0" y="0"/>
                </a:moveTo>
                <a:lnTo>
                  <a:pt x="645836" y="0"/>
                </a:lnTo>
                <a:lnTo>
                  <a:pt x="645836" y="726400"/>
                </a:lnTo>
                <a:lnTo>
                  <a:pt x="0" y="726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9014" y="7934166"/>
            <a:ext cx="1031134" cy="633679"/>
          </a:xfrm>
          <a:custGeom>
            <a:avLst/>
            <a:gdLst/>
            <a:ahLst/>
            <a:cxnLst/>
            <a:rect l="l" t="t" r="r" b="b"/>
            <a:pathLst>
              <a:path w="1031134" h="633679">
                <a:moveTo>
                  <a:pt x="0" y="0"/>
                </a:moveTo>
                <a:lnTo>
                  <a:pt x="1031134" y="0"/>
                </a:lnTo>
                <a:lnTo>
                  <a:pt x="1031134" y="633679"/>
                </a:lnTo>
                <a:lnTo>
                  <a:pt x="0" y="6336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69724" y="653876"/>
            <a:ext cx="8102434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Advantages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2870" y="2814305"/>
            <a:ext cx="790928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Scalable and adaptable for growth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2870" y="3821899"/>
            <a:ext cx="456461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Real-time processing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0148" y="5841728"/>
            <a:ext cx="8201144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Advanced analytics and ML capabilities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0148" y="6831694"/>
            <a:ext cx="6925270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compliance and security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9724" y="4845322"/>
            <a:ext cx="4509048" cy="53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6"/>
              </a:lnSpc>
              <a:spcBef>
                <a:spcPct val="0"/>
              </a:spcBef>
            </a:pPr>
            <a:r>
              <a:rPr lang="en-US" sz="319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Unified data platform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1919" y="7936998"/>
            <a:ext cx="246018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Automation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4669" y="0"/>
            <a:ext cx="8163331" cy="10287000"/>
            <a:chOff x="0" y="0"/>
            <a:chExt cx="1088444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681" r="27681"/>
            <a:stretch>
              <a:fillRect/>
            </a:stretch>
          </p:blipFill>
          <p:spPr>
            <a:xfrm>
              <a:off x="0" y="0"/>
              <a:ext cx="1088444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3877661">
            <a:off x="5964053" y="8015076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6210" y="-2360972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6678" y="2763878"/>
            <a:ext cx="686935" cy="816013"/>
          </a:xfrm>
          <a:custGeom>
            <a:avLst/>
            <a:gdLst/>
            <a:ahLst/>
            <a:cxnLst/>
            <a:rect l="l" t="t" r="r" b="b"/>
            <a:pathLst>
              <a:path w="686935" h="816013">
                <a:moveTo>
                  <a:pt x="0" y="0"/>
                </a:moveTo>
                <a:lnTo>
                  <a:pt x="686935" y="0"/>
                </a:lnTo>
                <a:lnTo>
                  <a:pt x="686935" y="816013"/>
                </a:lnTo>
                <a:lnTo>
                  <a:pt x="0" y="816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16678" y="5197182"/>
            <a:ext cx="782480" cy="736954"/>
          </a:xfrm>
          <a:custGeom>
            <a:avLst/>
            <a:gdLst/>
            <a:ahLst/>
            <a:cxnLst/>
            <a:rect l="l" t="t" r="r" b="b"/>
            <a:pathLst>
              <a:path w="782480" h="736954">
                <a:moveTo>
                  <a:pt x="0" y="0"/>
                </a:moveTo>
                <a:lnTo>
                  <a:pt x="782480" y="0"/>
                </a:lnTo>
                <a:lnTo>
                  <a:pt x="782480" y="736953"/>
                </a:lnTo>
                <a:lnTo>
                  <a:pt x="0" y="736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1738" y="3990371"/>
            <a:ext cx="754559" cy="790359"/>
          </a:xfrm>
          <a:custGeom>
            <a:avLst/>
            <a:gdLst/>
            <a:ahLst/>
            <a:cxnLst/>
            <a:rect l="l" t="t" r="r" b="b"/>
            <a:pathLst>
              <a:path w="754559" h="790359">
                <a:moveTo>
                  <a:pt x="0" y="0"/>
                </a:moveTo>
                <a:lnTo>
                  <a:pt x="754559" y="0"/>
                </a:lnTo>
                <a:lnTo>
                  <a:pt x="754559" y="790359"/>
                </a:lnTo>
                <a:lnTo>
                  <a:pt x="0" y="790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6753" y="6350587"/>
            <a:ext cx="682330" cy="682330"/>
          </a:xfrm>
          <a:custGeom>
            <a:avLst/>
            <a:gdLst/>
            <a:ahLst/>
            <a:cxnLst/>
            <a:rect l="l" t="t" r="r" b="b"/>
            <a:pathLst>
              <a:path w="682330" h="682330">
                <a:moveTo>
                  <a:pt x="0" y="0"/>
                </a:moveTo>
                <a:lnTo>
                  <a:pt x="682330" y="0"/>
                </a:lnTo>
                <a:lnTo>
                  <a:pt x="682330" y="682330"/>
                </a:lnTo>
                <a:lnTo>
                  <a:pt x="0" y="6823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0653" y="7607244"/>
            <a:ext cx="657986" cy="657986"/>
          </a:xfrm>
          <a:custGeom>
            <a:avLst/>
            <a:gdLst/>
            <a:ahLst/>
            <a:cxnLst/>
            <a:rect l="l" t="t" r="r" b="b"/>
            <a:pathLst>
              <a:path w="657986" h="657986">
                <a:moveTo>
                  <a:pt x="0" y="0"/>
                </a:moveTo>
                <a:lnTo>
                  <a:pt x="657986" y="0"/>
                </a:lnTo>
                <a:lnTo>
                  <a:pt x="657986" y="657986"/>
                </a:lnTo>
                <a:lnTo>
                  <a:pt x="0" y="657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69724" y="653876"/>
            <a:ext cx="8102434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4824" y="2986955"/>
            <a:ext cx="2333432" cy="59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6"/>
              </a:lnSpc>
              <a:spcBef>
                <a:spcPct val="0"/>
              </a:spcBef>
            </a:pPr>
            <a:r>
              <a:rPr lang="en-US" sz="3483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High costs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4824" y="4071542"/>
            <a:ext cx="2382917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Complexity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6836" y="5251651"/>
            <a:ext cx="6474143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Latency issues for large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6836" y="6293437"/>
            <a:ext cx="5282089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Data Integrity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5339" y="7550094"/>
            <a:ext cx="802028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Complexity in maintaining compliance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39567" y="7289719"/>
            <a:ext cx="5983836" cy="5983836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31922" y="-2840493"/>
            <a:ext cx="5983836" cy="5983836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912251"/>
            <a:ext cx="16230600" cy="2089690"/>
          </a:xfrm>
          <a:custGeom>
            <a:avLst/>
            <a:gdLst/>
            <a:ahLst/>
            <a:cxnLst/>
            <a:rect l="l" t="t" r="r" b="b"/>
            <a:pathLst>
              <a:path w="16230600" h="2089690">
                <a:moveTo>
                  <a:pt x="0" y="0"/>
                </a:moveTo>
                <a:lnTo>
                  <a:pt x="16230600" y="0"/>
                </a:lnTo>
                <a:lnTo>
                  <a:pt x="16230600" y="2089690"/>
                </a:lnTo>
                <a:lnTo>
                  <a:pt x="0" y="20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54378" y="3990071"/>
            <a:ext cx="2589782" cy="2589782"/>
          </a:xfrm>
          <a:custGeom>
            <a:avLst/>
            <a:gdLst/>
            <a:ahLst/>
            <a:cxnLst/>
            <a:rect l="l" t="t" r="r" b="b"/>
            <a:pathLst>
              <a:path w="2589782" h="2589782">
                <a:moveTo>
                  <a:pt x="0" y="0"/>
                </a:moveTo>
                <a:lnTo>
                  <a:pt x="2589782" y="0"/>
                </a:lnTo>
                <a:lnTo>
                  <a:pt x="2589782" y="2589782"/>
                </a:lnTo>
                <a:lnTo>
                  <a:pt x="0" y="258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77936" y="5284929"/>
            <a:ext cx="2589847" cy="2589848"/>
          </a:xfrm>
          <a:custGeom>
            <a:avLst/>
            <a:gdLst/>
            <a:ahLst/>
            <a:cxnLst/>
            <a:rect l="l" t="t" r="r" b="b"/>
            <a:pathLst>
              <a:path w="2589847" h="2589848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11817" y="5284994"/>
            <a:ext cx="2589847" cy="2589847"/>
          </a:xfrm>
          <a:custGeom>
            <a:avLst/>
            <a:gdLst/>
            <a:ahLst/>
            <a:cxnLst/>
            <a:rect l="l" t="t" r="r" b="b"/>
            <a:pathLst>
              <a:path w="2589847" h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655059" y="5284994"/>
            <a:ext cx="2589847" cy="2589847"/>
          </a:xfrm>
          <a:custGeom>
            <a:avLst/>
            <a:gdLst/>
            <a:ahLst/>
            <a:cxnLst/>
            <a:rect l="l" t="t" r="r" b="b"/>
            <a:pathLst>
              <a:path w="2589847" h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331468" y="3990071"/>
            <a:ext cx="2589848" cy="2589848"/>
          </a:xfrm>
          <a:custGeom>
            <a:avLst/>
            <a:gdLst/>
            <a:ahLst/>
            <a:cxnLst/>
            <a:rect l="l" t="t" r="r" b="b"/>
            <a:pathLst>
              <a:path w="2589848" h="2589848">
                <a:moveTo>
                  <a:pt x="0" y="0"/>
                </a:moveTo>
                <a:lnTo>
                  <a:pt x="2589848" y="0"/>
                </a:lnTo>
                <a:lnTo>
                  <a:pt x="2589848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600766" y="4536459"/>
            <a:ext cx="1497006" cy="14970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8F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24357" y="5792713"/>
            <a:ext cx="1497006" cy="14970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BB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34646" y="4536459"/>
            <a:ext cx="1497006" cy="14970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E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58237" y="5792713"/>
            <a:ext cx="1497006" cy="149700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8F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68527" y="4536459"/>
            <a:ext cx="1497006" cy="149700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192118" y="5792713"/>
            <a:ext cx="1497006" cy="149700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E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934693" y="4832491"/>
            <a:ext cx="829152" cy="904941"/>
          </a:xfrm>
          <a:custGeom>
            <a:avLst/>
            <a:gdLst/>
            <a:ahLst/>
            <a:cxnLst/>
            <a:rect l="l" t="t" r="r" b="b"/>
            <a:pathLst>
              <a:path w="829152" h="904941">
                <a:moveTo>
                  <a:pt x="0" y="0"/>
                </a:moveTo>
                <a:lnTo>
                  <a:pt x="829152" y="0"/>
                </a:lnTo>
                <a:lnTo>
                  <a:pt x="829152" y="904941"/>
                </a:lnTo>
                <a:lnTo>
                  <a:pt x="0" y="9049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620902" y="4886340"/>
            <a:ext cx="724494" cy="797242"/>
          </a:xfrm>
          <a:custGeom>
            <a:avLst/>
            <a:gdLst/>
            <a:ahLst/>
            <a:cxnLst/>
            <a:rect l="l" t="t" r="r" b="b"/>
            <a:pathLst>
              <a:path w="724494" h="797242">
                <a:moveTo>
                  <a:pt x="0" y="0"/>
                </a:moveTo>
                <a:lnTo>
                  <a:pt x="724494" y="0"/>
                </a:lnTo>
                <a:lnTo>
                  <a:pt x="724494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908119" y="6170498"/>
            <a:ext cx="797242" cy="741436"/>
          </a:xfrm>
          <a:custGeom>
            <a:avLst/>
            <a:gdLst/>
            <a:ahLst/>
            <a:cxnLst/>
            <a:rect l="l" t="t" r="r" b="b"/>
            <a:pathLst>
              <a:path w="797242" h="741436">
                <a:moveTo>
                  <a:pt x="0" y="0"/>
                </a:moveTo>
                <a:lnTo>
                  <a:pt x="797243" y="0"/>
                </a:lnTo>
                <a:lnTo>
                  <a:pt x="797243" y="741436"/>
                </a:lnTo>
                <a:lnTo>
                  <a:pt x="0" y="741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218409" y="4912251"/>
            <a:ext cx="797242" cy="745422"/>
          </a:xfrm>
          <a:custGeom>
            <a:avLst/>
            <a:gdLst/>
            <a:ahLst/>
            <a:cxnLst/>
            <a:rect l="l" t="t" r="r" b="b"/>
            <a:pathLst>
              <a:path w="797242" h="745422">
                <a:moveTo>
                  <a:pt x="0" y="0"/>
                </a:moveTo>
                <a:lnTo>
                  <a:pt x="797242" y="0"/>
                </a:lnTo>
                <a:lnTo>
                  <a:pt x="797242" y="745422"/>
                </a:lnTo>
                <a:lnTo>
                  <a:pt x="0" y="7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578374" y="6142595"/>
            <a:ext cx="724494" cy="797242"/>
          </a:xfrm>
          <a:custGeom>
            <a:avLst/>
            <a:gdLst/>
            <a:ahLst/>
            <a:cxnLst/>
            <a:rect l="l" t="t" r="r" b="b"/>
            <a:pathLst>
              <a:path w="724494" h="797242">
                <a:moveTo>
                  <a:pt x="0" y="0"/>
                </a:moveTo>
                <a:lnTo>
                  <a:pt x="724494" y="0"/>
                </a:lnTo>
                <a:lnTo>
                  <a:pt x="724494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277572" y="6149881"/>
            <a:ext cx="790575" cy="782669"/>
          </a:xfrm>
          <a:custGeom>
            <a:avLst/>
            <a:gdLst/>
            <a:ahLst/>
            <a:cxnLst/>
            <a:rect l="l" t="t" r="r" b="b"/>
            <a:pathLst>
              <a:path w="790575" h="782669">
                <a:moveTo>
                  <a:pt x="0" y="0"/>
                </a:moveTo>
                <a:lnTo>
                  <a:pt x="790575" y="0"/>
                </a:lnTo>
                <a:lnTo>
                  <a:pt x="790575" y="782670"/>
                </a:lnTo>
                <a:lnTo>
                  <a:pt x="0" y="7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flipH="1">
            <a:off x="-293867" y="8687989"/>
            <a:ext cx="2551746" cy="2184932"/>
          </a:xfrm>
          <a:custGeom>
            <a:avLst/>
            <a:gdLst/>
            <a:ahLst/>
            <a:cxnLst/>
            <a:rect l="l" t="t" r="r" b="b"/>
            <a:pathLst>
              <a:path w="2551746" h="2184932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flipV="1">
            <a:off x="3349269" y="6697046"/>
            <a:ext cx="993504" cy="704146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3" y="704145"/>
                </a:lnTo>
                <a:lnTo>
                  <a:pt x="993503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flipV="1">
            <a:off x="7983149" y="6697046"/>
            <a:ext cx="993504" cy="704146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5672860" y="4480418"/>
            <a:ext cx="993504" cy="704146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0"/>
                </a:moveTo>
                <a:lnTo>
                  <a:pt x="993503" y="0"/>
                </a:lnTo>
                <a:lnTo>
                  <a:pt x="993503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0306740" y="4480418"/>
            <a:ext cx="993504" cy="704146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0"/>
                </a:moveTo>
                <a:lnTo>
                  <a:pt x="993504" y="0"/>
                </a:lnTo>
                <a:lnTo>
                  <a:pt x="993504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flipV="1">
            <a:off x="12593267" y="6697046"/>
            <a:ext cx="993504" cy="704146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7259300" y="9168001"/>
            <a:ext cx="802255" cy="486033"/>
          </a:xfrm>
          <a:custGeom>
            <a:avLst/>
            <a:gdLst/>
            <a:ahLst/>
            <a:cxnLst/>
            <a:rect l="l" t="t" r="r" b="b"/>
            <a:pathLst>
              <a:path w="802255" h="486033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5689124" y="9168001"/>
            <a:ext cx="7315200" cy="3602736"/>
          </a:xfrm>
          <a:custGeom>
            <a:avLst/>
            <a:gdLst/>
            <a:ahLst/>
            <a:cxnLst/>
            <a:rect l="l" t="t" r="r" b="b"/>
            <a:pathLst>
              <a:path w="7315200" h="3602736">
                <a:moveTo>
                  <a:pt x="0" y="0"/>
                </a:moveTo>
                <a:lnTo>
                  <a:pt x="7315200" y="0"/>
                </a:lnTo>
                <a:lnTo>
                  <a:pt x="7315200" y="3602736"/>
                </a:lnTo>
                <a:lnTo>
                  <a:pt x="0" y="360273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233527" y="279206"/>
            <a:ext cx="959302" cy="977067"/>
          </a:xfrm>
          <a:custGeom>
            <a:avLst/>
            <a:gdLst/>
            <a:ahLst/>
            <a:cxnLst/>
            <a:rect l="l" t="t" r="r" b="b"/>
            <a:pathLst>
              <a:path w="959302" h="977067">
                <a:moveTo>
                  <a:pt x="0" y="0"/>
                </a:moveTo>
                <a:lnTo>
                  <a:pt x="959302" y="0"/>
                </a:lnTo>
                <a:lnTo>
                  <a:pt x="959302" y="977067"/>
                </a:lnTo>
                <a:lnTo>
                  <a:pt x="0" y="9770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4536104" y="476533"/>
            <a:ext cx="8951426" cy="77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518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ROADMAP FOR IMPLEMENTATION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774181" y="3023690"/>
            <a:ext cx="3150176" cy="1694501"/>
            <a:chOff x="0" y="0"/>
            <a:chExt cx="4200235" cy="2259334"/>
          </a:xfrm>
        </p:grpSpPr>
        <p:sp>
          <p:nvSpPr>
            <p:cNvPr id="45" name="TextBox 45"/>
            <p:cNvSpPr txBox="1"/>
            <p:nvPr/>
          </p:nvSpPr>
          <p:spPr>
            <a:xfrm>
              <a:off x="397620" y="-57150"/>
              <a:ext cx="3404994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Vision Alignment and Strategic Planning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844020"/>
              <a:ext cx="4200235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870561" y="7518319"/>
            <a:ext cx="3604598" cy="1694501"/>
            <a:chOff x="0" y="0"/>
            <a:chExt cx="4806131" cy="2259334"/>
          </a:xfrm>
        </p:grpSpPr>
        <p:sp>
          <p:nvSpPr>
            <p:cNvPr id="48" name="TextBox 48"/>
            <p:cNvSpPr txBox="1"/>
            <p:nvPr/>
          </p:nvSpPr>
          <p:spPr>
            <a:xfrm>
              <a:off x="700568" y="-57150"/>
              <a:ext cx="3404994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Architectural Design &amp; Blueprinting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844020"/>
              <a:ext cx="4806131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507035" y="3023690"/>
            <a:ext cx="3241756" cy="1694501"/>
            <a:chOff x="0" y="0"/>
            <a:chExt cx="4322341" cy="2259334"/>
          </a:xfrm>
        </p:grpSpPr>
        <p:sp>
          <p:nvSpPr>
            <p:cNvPr id="51" name="TextBox 51"/>
            <p:cNvSpPr txBox="1"/>
            <p:nvPr/>
          </p:nvSpPr>
          <p:spPr>
            <a:xfrm>
              <a:off x="271698" y="-57150"/>
              <a:ext cx="3778945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Infrastructure Development and Data Migration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844020"/>
              <a:ext cx="4322341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009316" y="7564845"/>
            <a:ext cx="3111587" cy="1693455"/>
            <a:chOff x="0" y="0"/>
            <a:chExt cx="4148783" cy="2257940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57150"/>
              <a:ext cx="4148783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Deployment, Monitoring, and Training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1842626"/>
              <a:ext cx="4148783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055243" y="3143343"/>
            <a:ext cx="3290654" cy="1693455"/>
            <a:chOff x="0" y="0"/>
            <a:chExt cx="4387539" cy="2257940"/>
          </a:xfrm>
        </p:grpSpPr>
        <p:sp>
          <p:nvSpPr>
            <p:cNvPr id="57" name="TextBox 57"/>
            <p:cNvSpPr txBox="1"/>
            <p:nvPr/>
          </p:nvSpPr>
          <p:spPr>
            <a:xfrm>
              <a:off x="0" y="-57150"/>
              <a:ext cx="4387539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Analytics and Predictive Modeling Enablement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1842626"/>
              <a:ext cx="4387539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138639" y="7518319"/>
            <a:ext cx="3604281" cy="1694501"/>
            <a:chOff x="0" y="0"/>
            <a:chExt cx="4805708" cy="2259334"/>
          </a:xfrm>
        </p:grpSpPr>
        <p:sp>
          <p:nvSpPr>
            <p:cNvPr id="60" name="TextBox 60"/>
            <p:cNvSpPr txBox="1"/>
            <p:nvPr/>
          </p:nvSpPr>
          <p:spPr>
            <a:xfrm>
              <a:off x="700507" y="-57150"/>
              <a:ext cx="3404694" cy="165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Continuous Improvement and Scalability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1844020"/>
              <a:ext cx="4805708" cy="41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2516795" y="2608400"/>
            <a:ext cx="150792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1.5 Months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992083" y="8752711"/>
            <a:ext cx="12537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3 Months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234646" y="2608400"/>
            <a:ext cx="152474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3-5 Months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811146" y="8752711"/>
            <a:ext cx="150792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2.5 Months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66403" y="2728053"/>
            <a:ext cx="12537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3 Months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396573" y="8752711"/>
            <a:ext cx="11523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Ongoing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4669" y="0"/>
            <a:ext cx="8163331" cy="10287000"/>
            <a:chOff x="0" y="0"/>
            <a:chExt cx="1088444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878" r="21878"/>
            <a:stretch>
              <a:fillRect/>
            </a:stretch>
          </p:blipFill>
          <p:spPr>
            <a:xfrm>
              <a:off x="0" y="0"/>
              <a:ext cx="1088444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3877661">
            <a:off x="5964053" y="8015076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96210" y="-2360972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3787" y="2793535"/>
            <a:ext cx="749826" cy="522066"/>
          </a:xfrm>
          <a:custGeom>
            <a:avLst/>
            <a:gdLst/>
            <a:ahLst/>
            <a:cxnLst/>
            <a:rect l="l" t="t" r="r" b="b"/>
            <a:pathLst>
              <a:path w="749826" h="522066">
                <a:moveTo>
                  <a:pt x="0" y="0"/>
                </a:moveTo>
                <a:lnTo>
                  <a:pt x="749826" y="0"/>
                </a:lnTo>
                <a:lnTo>
                  <a:pt x="749826" y="522066"/>
                </a:lnTo>
                <a:lnTo>
                  <a:pt x="0" y="522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3787" y="3985282"/>
            <a:ext cx="749826" cy="698275"/>
          </a:xfrm>
          <a:custGeom>
            <a:avLst/>
            <a:gdLst/>
            <a:ahLst/>
            <a:cxnLst/>
            <a:rect l="l" t="t" r="r" b="b"/>
            <a:pathLst>
              <a:path w="749826" h="698275">
                <a:moveTo>
                  <a:pt x="0" y="0"/>
                </a:moveTo>
                <a:lnTo>
                  <a:pt x="749826" y="0"/>
                </a:lnTo>
                <a:lnTo>
                  <a:pt x="749826" y="698275"/>
                </a:lnTo>
                <a:lnTo>
                  <a:pt x="0" y="698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5609" y="5143500"/>
            <a:ext cx="754115" cy="630629"/>
          </a:xfrm>
          <a:custGeom>
            <a:avLst/>
            <a:gdLst/>
            <a:ahLst/>
            <a:cxnLst/>
            <a:rect l="l" t="t" r="r" b="b"/>
            <a:pathLst>
              <a:path w="754115" h="630629">
                <a:moveTo>
                  <a:pt x="0" y="0"/>
                </a:moveTo>
                <a:lnTo>
                  <a:pt x="754115" y="0"/>
                </a:lnTo>
                <a:lnTo>
                  <a:pt x="754115" y="630629"/>
                </a:lnTo>
                <a:lnTo>
                  <a:pt x="0" y="63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5609" y="6217351"/>
            <a:ext cx="779213" cy="780189"/>
          </a:xfrm>
          <a:custGeom>
            <a:avLst/>
            <a:gdLst/>
            <a:ahLst/>
            <a:cxnLst/>
            <a:rect l="l" t="t" r="r" b="b"/>
            <a:pathLst>
              <a:path w="779213" h="780189">
                <a:moveTo>
                  <a:pt x="0" y="0"/>
                </a:moveTo>
                <a:lnTo>
                  <a:pt x="779213" y="0"/>
                </a:lnTo>
                <a:lnTo>
                  <a:pt x="779213" y="780188"/>
                </a:lnTo>
                <a:lnTo>
                  <a:pt x="0" y="780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19035" y="7423152"/>
            <a:ext cx="947262" cy="767282"/>
          </a:xfrm>
          <a:custGeom>
            <a:avLst/>
            <a:gdLst/>
            <a:ahLst/>
            <a:cxnLst/>
            <a:rect l="l" t="t" r="r" b="b"/>
            <a:pathLst>
              <a:path w="947262" h="767282">
                <a:moveTo>
                  <a:pt x="0" y="0"/>
                </a:moveTo>
                <a:lnTo>
                  <a:pt x="947262" y="0"/>
                </a:lnTo>
                <a:lnTo>
                  <a:pt x="947262" y="767282"/>
                </a:lnTo>
                <a:lnTo>
                  <a:pt x="0" y="7672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69724" y="653876"/>
            <a:ext cx="8102434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ML Use Cases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870" y="2814305"/>
            <a:ext cx="7909288" cy="117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Staff Scheduling optimization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6680" y="3928132"/>
            <a:ext cx="5231755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Medical Imaging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6654" y="5086350"/>
            <a:ext cx="5746031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Disease outbreak prediction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1508" y="6293428"/>
            <a:ext cx="5850954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Surgical outcome prediction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0044" y="7492776"/>
            <a:ext cx="656547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Operational Shortage Detection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004184" cy="10287000"/>
            <a:chOff x="0" y="0"/>
            <a:chExt cx="1333891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583" r="17583"/>
            <a:stretch>
              <a:fillRect/>
            </a:stretch>
          </p:blipFill>
          <p:spPr>
            <a:xfrm>
              <a:off x="0" y="0"/>
              <a:ext cx="13338912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1266126" y="3437063"/>
            <a:ext cx="4405880" cy="815088"/>
          </a:xfrm>
          <a:custGeom>
            <a:avLst/>
            <a:gdLst/>
            <a:ahLst/>
            <a:cxnLst/>
            <a:rect l="l" t="t" r="r" b="b"/>
            <a:pathLst>
              <a:path w="4405880" h="815088">
                <a:moveTo>
                  <a:pt x="0" y="0"/>
                </a:moveTo>
                <a:lnTo>
                  <a:pt x="4405880" y="0"/>
                </a:lnTo>
                <a:lnTo>
                  <a:pt x="4405880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266126" y="4318826"/>
            <a:ext cx="5233966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Thankyou!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73862"/>
            <a:ext cx="653266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References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66881"/>
            <a:ext cx="16972197" cy="764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FDA - Medical Device Cybersecurity: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U.S. Food and Drug Administration. (2021).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Medical device cybersecurity: What you need to know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2" tooltip="https://www.fda.gov/consumers/consumer-updates/medical-device-cybersecurity-what-you-need-know"/>
              </a:rPr>
              <a:t>https://www.fda.gov/consumers/consumer-updates/medical-device-cybersecurity-what-you-need-know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- IoT Medical Devices: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Amazon Web Services. (n.d.).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AWS architecture for medical devices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3" tooltip="https://d1.awsstatic.com/architecture-diagrams/ArchitectureDiagrams/iot-medical-devices-ra.pdf?did=wp_card&amp;trk=wp_card"/>
              </a:rPr>
              <a:t>https://d1.awsstatic.com/architecture-diagrams/ArchitectureDiagrams/iot-medical-devices-ra.pdf?did=wp_card&amp;trk=wp_card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Keyfactor - Public Key Infrastructure (PKI):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Keyfactor. (n.d.).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What is PKI?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4" tooltip="https://www.keyfactor.com/education-center/what-is-pki/#:~:text=practice%20PKI%20programs.-,What%20are%20Common%20Challenges%20that%20PKI%20Solves?,Email%20and%20data%20encryption"/>
              </a:rPr>
              <a:t>https://www.keyfactor.com/education-center/what-is-pki/#:~:text=practice%20PKI%20programs.-,What%20are%20Common%20Challenges%20that%20PKI%20Solves?,Email%20and%20data%20encryption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- Streams Introduction: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Amazon Web Services. (n.d.).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Introduction to Amazon Kinesis Data Streams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5" tooltip="https://docs.aws.amazon.com/streams/latest/dev/introduction.html#:~:text=Accelerated%20log%20and%20data%20feed,Streams%20applications%20and%20data%20streams"/>
              </a:rPr>
              <a:t>https://docs.aws.amazon.com/streams/latest/dev/introduction.html#:~:text=Accelerated%20log%20and%20data%20feed,Streams%20applications%20and%20data%20streams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- Using Athena and Quicksight: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Amazon Web Services. (2021).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Use Amazon Athena and Amazon QuickSight in a cross-account environment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.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6" tooltip="https://aws.amazon.com/blogs/big-data/use-amazon-athena-and-amazon-quicksight-in-a-cross-account-environment/"/>
              </a:rPr>
              <a:t>https://aws.amazon.com/blogs/big-data/use-amazon-athena-and-amazon-quicksight-in-a-cross-account-environment/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IoT For All. (n.d.). How IoT devices transform healthcare with real-time data collection.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7" tooltip="https://www.iotforall.com"/>
              </a:rPr>
              <a:t>https://www.iotforall.com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MDPI. (2023). 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Lack of connectivity and disruptions in IoT health devices.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MDPI Journal of Diagnostics, 14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(18), 2037.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8" tooltip="https://www.mdpi.com"/>
              </a:rPr>
              <a:t>https://www.mdpi.com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American Medical Association. (n.d.). 4 mistakes your patients should avoid with wearables.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AMA Insights.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9" tooltip="https://www.ama-assn.org"/>
              </a:rPr>
              <a:t>https://www.ama-assn.org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Therapeutic Goods Administration (TGA). (2022). Actual and potential harm caused by medical software. </a:t>
            </a:r>
            <a:r>
              <a:rPr lang="en-US" sz="1909" i="1">
                <a:solidFill>
                  <a:srgbClr val="000000"/>
                </a:solidFill>
                <a:latin typeface="Be Vietnam Italics"/>
                <a:ea typeface="Be Vietnam Italics"/>
                <a:cs typeface="Be Vietnam Italics"/>
                <a:sym typeface="Be Vietnam Italics"/>
              </a:rPr>
              <a:t>TGA Report.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10" tooltip="https://www.tga.gov.au"/>
              </a:rPr>
              <a:t>https://www.tga.gov.au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412310" lvl="1" indent="-206155" algn="l">
              <a:lnSpc>
                <a:spcPts val="2673"/>
              </a:lnSpc>
              <a:buAutoNum type="arabicPeriod"/>
            </a:pPr>
            <a:r>
              <a:rPr lang="en-US" sz="190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Cleio Insights. (n.d.). Wearable medical devices: Challenges in design.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Retrieved from </a:t>
            </a:r>
            <a:r>
              <a:rPr lang="en-US" sz="1909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11" tooltip="https://cleio.com"/>
              </a:rPr>
              <a:t>https://cleio.com</a:t>
            </a:r>
            <a:r>
              <a:rPr lang="en-US" sz="190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algn="l">
              <a:lnSpc>
                <a:spcPts val="2673"/>
              </a:lnSpc>
            </a:pPr>
            <a:endParaRPr lang="en-US" sz="190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47203" y="1372897"/>
            <a:ext cx="6917752" cy="69177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DC68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5409417" y="-1490306"/>
            <a:ext cx="2196274" cy="4114800"/>
          </a:xfrm>
          <a:custGeom>
            <a:avLst/>
            <a:gdLst/>
            <a:ahLst/>
            <a:cxnLst/>
            <a:rect l="l" t="t" r="r" b="b"/>
            <a:pathLst>
              <a:path w="2196274" h="4114800">
                <a:moveTo>
                  <a:pt x="0" y="0"/>
                </a:moveTo>
                <a:lnTo>
                  <a:pt x="2196275" y="0"/>
                </a:lnTo>
                <a:lnTo>
                  <a:pt x="2196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49215" y="7209912"/>
            <a:ext cx="2383809" cy="2728250"/>
          </a:xfrm>
          <a:custGeom>
            <a:avLst/>
            <a:gdLst/>
            <a:ahLst/>
            <a:cxnLst/>
            <a:rect l="l" t="t" r="r" b="b"/>
            <a:pathLst>
              <a:path w="2383809" h="2728250">
                <a:moveTo>
                  <a:pt x="0" y="0"/>
                </a:moveTo>
                <a:lnTo>
                  <a:pt x="2383809" y="0"/>
                </a:lnTo>
                <a:lnTo>
                  <a:pt x="2383809" y="2728250"/>
                </a:lnTo>
                <a:lnTo>
                  <a:pt x="0" y="272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2452" y="-1839162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79971" y="424219"/>
            <a:ext cx="9328058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 Context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1689" y="2813711"/>
            <a:ext cx="6494661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Outdated Legacy Infrastructure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1984" y="3922649"/>
            <a:ext cx="5455444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Data Silos and Duplication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8579" y="5169790"/>
            <a:ext cx="7666831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Inability to Handle Unstructured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416931"/>
            <a:ext cx="6320235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Compliance and Security Risks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5013" y="7719783"/>
            <a:ext cx="5304830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Operational Inefficiencies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409417" y="-1490306"/>
            <a:ext cx="2196274" cy="4114800"/>
          </a:xfrm>
          <a:custGeom>
            <a:avLst/>
            <a:gdLst/>
            <a:ahLst/>
            <a:cxnLst/>
            <a:rect l="l" t="t" r="r" b="b"/>
            <a:pathLst>
              <a:path w="2196274" h="4114800">
                <a:moveTo>
                  <a:pt x="0" y="0"/>
                </a:moveTo>
                <a:lnTo>
                  <a:pt x="2196275" y="0"/>
                </a:lnTo>
                <a:lnTo>
                  <a:pt x="2196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8571" y="1018451"/>
            <a:ext cx="1191904" cy="1364125"/>
          </a:xfrm>
          <a:custGeom>
            <a:avLst/>
            <a:gdLst/>
            <a:ahLst/>
            <a:cxnLst/>
            <a:rect l="l" t="t" r="r" b="b"/>
            <a:pathLst>
              <a:path w="1191904" h="1364125">
                <a:moveTo>
                  <a:pt x="0" y="0"/>
                </a:moveTo>
                <a:lnTo>
                  <a:pt x="1191904" y="0"/>
                </a:lnTo>
                <a:lnTo>
                  <a:pt x="1191904" y="1364125"/>
                </a:lnTo>
                <a:lnTo>
                  <a:pt x="0" y="1364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6538" y="-1849411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68840" y="5143500"/>
            <a:ext cx="4848071" cy="4114800"/>
          </a:xfrm>
          <a:custGeom>
            <a:avLst/>
            <a:gdLst/>
            <a:ahLst/>
            <a:cxnLst/>
            <a:rect l="l" t="t" r="r" b="b"/>
            <a:pathLst>
              <a:path w="4848071" h="4114800">
                <a:moveTo>
                  <a:pt x="0" y="0"/>
                </a:moveTo>
                <a:lnTo>
                  <a:pt x="4848070" y="0"/>
                </a:lnTo>
                <a:lnTo>
                  <a:pt x="4848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3266" y="3201726"/>
            <a:ext cx="5813764" cy="1347735"/>
            <a:chOff x="0" y="0"/>
            <a:chExt cx="1228092" cy="284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8092" cy="284694"/>
            </a:xfrm>
            <a:custGeom>
              <a:avLst/>
              <a:gdLst/>
              <a:ahLst/>
              <a:cxnLst/>
              <a:rect l="l" t="t" r="r" b="b"/>
              <a:pathLst>
                <a:path w="1228092" h="284694">
                  <a:moveTo>
                    <a:pt x="1024892" y="0"/>
                  </a:moveTo>
                  <a:cubicBezTo>
                    <a:pt x="1137117" y="0"/>
                    <a:pt x="1228092" y="63731"/>
                    <a:pt x="1228092" y="142347"/>
                  </a:cubicBezTo>
                  <a:cubicBezTo>
                    <a:pt x="1228092" y="220963"/>
                    <a:pt x="1137117" y="284694"/>
                    <a:pt x="1024892" y="284694"/>
                  </a:cubicBezTo>
                  <a:lnTo>
                    <a:pt x="203200" y="284694"/>
                  </a:lnTo>
                  <a:cubicBezTo>
                    <a:pt x="90976" y="284694"/>
                    <a:pt x="0" y="220963"/>
                    <a:pt x="0" y="142347"/>
                  </a:cubicBezTo>
                  <a:cubicBezTo>
                    <a:pt x="0" y="63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B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28092" cy="3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81075" y="3261530"/>
            <a:ext cx="5004850" cy="11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Security and Compliance Framework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2971" y="758389"/>
            <a:ext cx="8455600" cy="1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Key Deliverables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9758" y="7537306"/>
            <a:ext cx="5721317" cy="1347735"/>
            <a:chOff x="0" y="0"/>
            <a:chExt cx="1208564" cy="2846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8564" cy="284694"/>
            </a:xfrm>
            <a:custGeom>
              <a:avLst/>
              <a:gdLst/>
              <a:ahLst/>
              <a:cxnLst/>
              <a:rect l="l" t="t" r="r" b="b"/>
              <a:pathLst>
                <a:path w="1208564" h="284694">
                  <a:moveTo>
                    <a:pt x="1005364" y="0"/>
                  </a:moveTo>
                  <a:cubicBezTo>
                    <a:pt x="1117588" y="0"/>
                    <a:pt x="1208564" y="63731"/>
                    <a:pt x="1208564" y="142347"/>
                  </a:cubicBezTo>
                  <a:cubicBezTo>
                    <a:pt x="1208564" y="220963"/>
                    <a:pt x="1117588" y="284694"/>
                    <a:pt x="1005364" y="284694"/>
                  </a:cubicBezTo>
                  <a:lnTo>
                    <a:pt x="203200" y="284694"/>
                  </a:lnTo>
                  <a:cubicBezTo>
                    <a:pt x="90976" y="284694"/>
                    <a:pt x="0" y="220963"/>
                    <a:pt x="0" y="142347"/>
                  </a:cubicBezTo>
                  <a:cubicBezTo>
                    <a:pt x="0" y="63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B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8564" cy="3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16538" y="7484629"/>
            <a:ext cx="5226728" cy="11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 unified modern Data Platform Architecture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16538" y="5370421"/>
            <a:ext cx="5721317" cy="1347735"/>
            <a:chOff x="0" y="0"/>
            <a:chExt cx="1208564" cy="2846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8564" cy="284694"/>
            </a:xfrm>
            <a:custGeom>
              <a:avLst/>
              <a:gdLst/>
              <a:ahLst/>
              <a:cxnLst/>
              <a:rect l="l" t="t" r="r" b="b"/>
              <a:pathLst>
                <a:path w="1208564" h="284694">
                  <a:moveTo>
                    <a:pt x="1005364" y="0"/>
                  </a:moveTo>
                  <a:cubicBezTo>
                    <a:pt x="1117588" y="0"/>
                    <a:pt x="1208564" y="63731"/>
                    <a:pt x="1208564" y="142347"/>
                  </a:cubicBezTo>
                  <a:cubicBezTo>
                    <a:pt x="1208564" y="220963"/>
                    <a:pt x="1117588" y="284694"/>
                    <a:pt x="1005364" y="284694"/>
                  </a:cubicBezTo>
                  <a:lnTo>
                    <a:pt x="203200" y="284694"/>
                  </a:lnTo>
                  <a:cubicBezTo>
                    <a:pt x="90976" y="284694"/>
                    <a:pt x="0" y="220963"/>
                    <a:pt x="0" y="142347"/>
                  </a:cubicBezTo>
                  <a:cubicBezTo>
                    <a:pt x="0" y="63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B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08564" cy="3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57164" y="5430225"/>
            <a:ext cx="4545475" cy="11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Seamless data integration pipelines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10253" y="5487375"/>
            <a:ext cx="5721317" cy="1347735"/>
            <a:chOff x="0" y="0"/>
            <a:chExt cx="1208564" cy="2846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8564" cy="284694"/>
            </a:xfrm>
            <a:custGeom>
              <a:avLst/>
              <a:gdLst/>
              <a:ahLst/>
              <a:cxnLst/>
              <a:rect l="l" t="t" r="r" b="b"/>
              <a:pathLst>
                <a:path w="1208564" h="284694">
                  <a:moveTo>
                    <a:pt x="1005364" y="0"/>
                  </a:moveTo>
                  <a:cubicBezTo>
                    <a:pt x="1117588" y="0"/>
                    <a:pt x="1208564" y="63731"/>
                    <a:pt x="1208564" y="142347"/>
                  </a:cubicBezTo>
                  <a:cubicBezTo>
                    <a:pt x="1208564" y="220963"/>
                    <a:pt x="1117588" y="284694"/>
                    <a:pt x="1005364" y="284694"/>
                  </a:cubicBezTo>
                  <a:lnTo>
                    <a:pt x="203200" y="284694"/>
                  </a:lnTo>
                  <a:cubicBezTo>
                    <a:pt x="90976" y="284694"/>
                    <a:pt x="0" y="220963"/>
                    <a:pt x="0" y="142347"/>
                  </a:cubicBezTo>
                  <a:cubicBezTo>
                    <a:pt x="0" y="63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B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8564" cy="3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417539" y="5547179"/>
            <a:ext cx="4713403" cy="11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Advanced Analytics and ML Use Cases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106925" y="7771214"/>
            <a:ext cx="5721317" cy="1347735"/>
            <a:chOff x="0" y="0"/>
            <a:chExt cx="1208564" cy="2846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8564" cy="284694"/>
            </a:xfrm>
            <a:custGeom>
              <a:avLst/>
              <a:gdLst/>
              <a:ahLst/>
              <a:cxnLst/>
              <a:rect l="l" t="t" r="r" b="b"/>
              <a:pathLst>
                <a:path w="1208564" h="284694">
                  <a:moveTo>
                    <a:pt x="1005364" y="0"/>
                  </a:moveTo>
                  <a:cubicBezTo>
                    <a:pt x="1117588" y="0"/>
                    <a:pt x="1208564" y="63731"/>
                    <a:pt x="1208564" y="142347"/>
                  </a:cubicBezTo>
                  <a:cubicBezTo>
                    <a:pt x="1208564" y="220963"/>
                    <a:pt x="1117588" y="284694"/>
                    <a:pt x="1005364" y="284694"/>
                  </a:cubicBezTo>
                  <a:lnTo>
                    <a:pt x="203200" y="284694"/>
                  </a:lnTo>
                  <a:cubicBezTo>
                    <a:pt x="90976" y="284694"/>
                    <a:pt x="0" y="220963"/>
                    <a:pt x="0" y="142347"/>
                  </a:cubicBezTo>
                  <a:cubicBezTo>
                    <a:pt x="0" y="63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B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08564" cy="3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13582" y="7714064"/>
            <a:ext cx="5914660" cy="11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Cost-Efficiency and Scalability Roadmap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2253930" y="8487238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1"/>
                </a:lnTo>
                <a:lnTo>
                  <a:pt x="0" y="308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1075581" y="-1285567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738784" y="5143500"/>
            <a:ext cx="738456" cy="752886"/>
          </a:xfrm>
          <a:custGeom>
            <a:avLst/>
            <a:gdLst/>
            <a:ahLst/>
            <a:cxnLst/>
            <a:rect l="l" t="t" r="r" b="b"/>
            <a:pathLst>
              <a:path w="738456" h="752886">
                <a:moveTo>
                  <a:pt x="0" y="0"/>
                </a:moveTo>
                <a:lnTo>
                  <a:pt x="738456" y="0"/>
                </a:lnTo>
                <a:lnTo>
                  <a:pt x="738456" y="752886"/>
                </a:lnTo>
                <a:lnTo>
                  <a:pt x="0" y="752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36200" y="7726977"/>
            <a:ext cx="851101" cy="703222"/>
          </a:xfrm>
          <a:custGeom>
            <a:avLst/>
            <a:gdLst/>
            <a:ahLst/>
            <a:cxnLst/>
            <a:rect l="l" t="t" r="r" b="b"/>
            <a:pathLst>
              <a:path w="851101" h="703222">
                <a:moveTo>
                  <a:pt x="0" y="0"/>
                </a:moveTo>
                <a:lnTo>
                  <a:pt x="851101" y="0"/>
                </a:lnTo>
                <a:lnTo>
                  <a:pt x="851101" y="703221"/>
                </a:lnTo>
                <a:lnTo>
                  <a:pt x="0" y="703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2333" y="2835764"/>
            <a:ext cx="604669" cy="648438"/>
          </a:xfrm>
          <a:custGeom>
            <a:avLst/>
            <a:gdLst/>
            <a:ahLst/>
            <a:cxnLst/>
            <a:rect l="l" t="t" r="r" b="b"/>
            <a:pathLst>
              <a:path w="604669" h="648438">
                <a:moveTo>
                  <a:pt x="0" y="0"/>
                </a:moveTo>
                <a:lnTo>
                  <a:pt x="604669" y="0"/>
                </a:lnTo>
                <a:lnTo>
                  <a:pt x="604669" y="648438"/>
                </a:lnTo>
                <a:lnTo>
                  <a:pt x="0" y="648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5718" y="1013372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Our Choice Platform: AWS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443" y="2913319"/>
            <a:ext cx="10910639" cy="57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Scalability &amp; Versatility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3443" y="3535209"/>
            <a:ext cx="7607595" cy="152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provides a scalable foundation with diverse tools for MedGGenius’ growing and complex needs.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3503" y="5217346"/>
            <a:ext cx="10910639" cy="57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Seamless Integration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3503" y="5839236"/>
            <a:ext cx="7607595" cy="204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Prioritizes stable, secure data streaming from patient sensors and in-house systems.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36792" y="7669827"/>
            <a:ext cx="10910639" cy="57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Implementation Quality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36792" y="8278304"/>
            <a:ext cx="7903483" cy="152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Focused on ease of use, regulatory compliance, and robust connections for end-to-end data flow.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818459">
            <a:off x="-1075581" y="-1285567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5046" y="0"/>
            <a:ext cx="13784531" cy="10217784"/>
          </a:xfrm>
          <a:custGeom>
            <a:avLst/>
            <a:gdLst/>
            <a:ahLst/>
            <a:cxnLst/>
            <a:rect l="l" t="t" r="r" b="b"/>
            <a:pathLst>
              <a:path w="13784531" h="10217784">
                <a:moveTo>
                  <a:pt x="0" y="0"/>
                </a:moveTo>
                <a:lnTo>
                  <a:pt x="13784530" y="0"/>
                </a:lnTo>
                <a:lnTo>
                  <a:pt x="13784530" y="10217784"/>
                </a:lnTo>
                <a:lnTo>
                  <a:pt x="0" y="10217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D13B5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2253930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493371" y="5325155"/>
            <a:ext cx="11301259" cy="3672909"/>
          </a:xfrm>
          <a:custGeom>
            <a:avLst/>
            <a:gdLst/>
            <a:ahLst/>
            <a:cxnLst/>
            <a:rect l="l" t="t" r="r" b="b"/>
            <a:pathLst>
              <a:path w="11301259" h="3672909">
                <a:moveTo>
                  <a:pt x="0" y="0"/>
                </a:moveTo>
                <a:lnTo>
                  <a:pt x="11301258" y="0"/>
                </a:lnTo>
                <a:lnTo>
                  <a:pt x="11301258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D13B5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32540" y="576596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Streaming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99921"/>
            <a:ext cx="16763055" cy="355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Pipeline Stages for In-House medical Devices: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Ingestion: </a:t>
            </a: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IoT Greengrass secures and processes data from firewalled in-house devices.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Preprocessing: </a:t>
            </a: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Local Lambda functions and Docker containers handle preprocessing.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Storage: </a:t>
            </a: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Full data in S3; metadata processed via API Gateway/Lambda to DynamoDB.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Downstream: </a:t>
            </a:r>
            <a:r>
              <a:rPr lang="en-US" sz="29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Real-time delivery to on-prem apps, Kinesis for analytics, and ML.</a:t>
            </a:r>
          </a:p>
          <a:p>
            <a:pPr algn="l">
              <a:lnSpc>
                <a:spcPts val="3447"/>
              </a:lnSpc>
              <a:spcBef>
                <a:spcPct val="0"/>
              </a:spcBef>
            </a:pPr>
            <a:endParaRPr lang="en-US" sz="2999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632378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95560" y="4826701"/>
            <a:ext cx="10696880" cy="4673629"/>
          </a:xfrm>
          <a:custGeom>
            <a:avLst/>
            <a:gdLst/>
            <a:ahLst/>
            <a:cxnLst/>
            <a:rect l="l" t="t" r="r" b="b"/>
            <a:pathLst>
              <a:path w="10696880" h="4673629">
                <a:moveTo>
                  <a:pt x="0" y="0"/>
                </a:moveTo>
                <a:lnTo>
                  <a:pt x="10696880" y="0"/>
                </a:lnTo>
                <a:lnTo>
                  <a:pt x="10696880" y="4673629"/>
                </a:lnTo>
                <a:lnTo>
                  <a:pt x="0" y="4673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41" b="-2641"/>
            </a:stretch>
          </a:blipFill>
          <a:ln w="28575" cap="sq">
            <a:solidFill>
              <a:srgbClr val="CC3E3E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20025" y="576596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Streaming Pipeline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90396"/>
            <a:ext cx="16763055" cy="372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Pipeline Stages for Patient Devices and Social Media data: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Ingestion: </a:t>
            </a: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AWS IoT Core collects telemetry data via MQTT for secure communication.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Event Detection: </a:t>
            </a: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IoT Core, Timestream, and SNS detect and address sensor or device issues.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Storage:</a:t>
            </a:r>
            <a:r>
              <a:rPr lang="en-US" sz="300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Data in S3 for analysis; metadata routed through API Gateway to DynamoDB.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632378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7275" y="1752907"/>
            <a:ext cx="16064681" cy="4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7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Structured Data Pipeline Applications(Ingestion):</a:t>
            </a:r>
          </a:p>
          <a:p>
            <a:pPr marL="600071" lvl="1" indent="-300036" algn="l">
              <a:lnSpc>
                <a:spcPts val="3891"/>
              </a:lnSpc>
              <a:buFont typeface="Arial"/>
              <a:buChar char="•"/>
            </a:pPr>
            <a:r>
              <a:rPr lang="en-US" sz="277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DataSync: </a:t>
            </a:r>
            <a:r>
              <a:rPr lang="en-US" sz="277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Automates the transfer of large structured data files (e.g., CSV files,patient records) from local servers systems to Amazon S3.</a:t>
            </a:r>
          </a:p>
          <a:p>
            <a:pPr marL="600071" lvl="1" indent="-300036" algn="l">
              <a:lnSpc>
                <a:spcPts val="3891"/>
              </a:lnSpc>
              <a:buFont typeface="Arial"/>
              <a:buChar char="•"/>
            </a:pPr>
            <a:r>
              <a:rPr lang="en-US" sz="277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AWS Database Migration Service (DMS):</a:t>
            </a:r>
            <a:r>
              <a:rPr lang="en-US" sz="277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Handles one-time and continuous replication of relational database schemas and data to Amazon Redshift.</a:t>
            </a:r>
          </a:p>
          <a:p>
            <a:pPr marL="600071" lvl="1" indent="-300036" algn="l">
              <a:lnSpc>
                <a:spcPts val="3891"/>
              </a:lnSpc>
              <a:buFont typeface="Arial"/>
              <a:buChar char="•"/>
            </a:pPr>
            <a:r>
              <a:rPr lang="en-US" sz="277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Amazon AppFlow: </a:t>
            </a:r>
            <a:r>
              <a:rPr lang="en-US" sz="277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Securely connects SaaS applications (e.g., Salesforce, ServiceNow) with AWS services like S3. It allows bidirectional data transfer between cloud applications and AWS without the need for custom code.</a:t>
            </a:r>
          </a:p>
          <a:p>
            <a:pPr algn="l">
              <a:lnSpc>
                <a:spcPts val="3891"/>
              </a:lnSpc>
              <a:spcBef>
                <a:spcPct val="0"/>
              </a:spcBef>
            </a:pPr>
            <a:endParaRPr lang="en-US" sz="2779">
              <a:solidFill>
                <a:srgbClr val="D13B53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99823" y="5806537"/>
            <a:ext cx="14688354" cy="3451763"/>
          </a:xfrm>
          <a:custGeom>
            <a:avLst/>
            <a:gdLst/>
            <a:ahLst/>
            <a:cxnLst/>
            <a:rect l="l" t="t" r="r" b="b"/>
            <a:pathLst>
              <a:path w="14688354" h="3451763">
                <a:moveTo>
                  <a:pt x="0" y="0"/>
                </a:moveTo>
                <a:lnTo>
                  <a:pt x="14688354" y="0"/>
                </a:lnTo>
                <a:lnTo>
                  <a:pt x="14688354" y="3451763"/>
                </a:lnTo>
                <a:lnTo>
                  <a:pt x="0" y="3451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D13B5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20025" y="576596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Structured Data Pipeline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3179" y="502477"/>
            <a:ext cx="2394191" cy="1052446"/>
          </a:xfrm>
          <a:custGeom>
            <a:avLst/>
            <a:gdLst/>
            <a:ahLst/>
            <a:cxnLst/>
            <a:rect l="l" t="t" r="r" b="b"/>
            <a:pathLst>
              <a:path w="2394191" h="1052446">
                <a:moveTo>
                  <a:pt x="0" y="0"/>
                </a:moveTo>
                <a:lnTo>
                  <a:pt x="2394191" y="0"/>
                </a:lnTo>
                <a:lnTo>
                  <a:pt x="2394191" y="1052446"/>
                </a:lnTo>
                <a:lnTo>
                  <a:pt x="0" y="105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345248">
            <a:off x="632378" y="8743849"/>
            <a:ext cx="3507160" cy="3086301"/>
          </a:xfrm>
          <a:custGeom>
            <a:avLst/>
            <a:gdLst/>
            <a:ahLst/>
            <a:cxnLst/>
            <a:rect l="l" t="t" r="r" b="b"/>
            <a:pathLst>
              <a:path w="3507160" h="3086301">
                <a:moveTo>
                  <a:pt x="0" y="0"/>
                </a:moveTo>
                <a:lnTo>
                  <a:pt x="3507160" y="0"/>
                </a:lnTo>
                <a:lnTo>
                  <a:pt x="3507160" y="3086302"/>
                </a:lnTo>
                <a:lnTo>
                  <a:pt x="0" y="308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18459">
            <a:off x="-756751" y="-1028700"/>
            <a:ext cx="3875828" cy="4114800"/>
          </a:xfrm>
          <a:custGeom>
            <a:avLst/>
            <a:gdLst/>
            <a:ahLst/>
            <a:cxnLst/>
            <a:rect l="l" t="t" r="r" b="b"/>
            <a:pathLst>
              <a:path w="3875828" h="4114800">
                <a:moveTo>
                  <a:pt x="0" y="0"/>
                </a:moveTo>
                <a:lnTo>
                  <a:pt x="3875828" y="0"/>
                </a:lnTo>
                <a:lnTo>
                  <a:pt x="38758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32853" y="9112115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20025" y="576596"/>
            <a:ext cx="10910639" cy="97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Structured Data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3953" y="1698840"/>
            <a:ext cx="16369418" cy="647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7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Transformation: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Uses AWS Glue Crawler to clean, transform, and prepare data for analytics by removing duplicates, standardizing formats, and organizing metadata.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Storage: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Stores raw, curated, and analytics-ready data in Amazon S3 as a data lake and Amazon Redshift for advanced analytics.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Analytics: 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Provides insights with Amazon Athena for SQL-based querying, QuickSight for dashboards, and SageMaker for predictive modeling.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Governance and Compliance:</a:t>
            </a:r>
            <a:r>
              <a:rPr lang="en-US" sz="336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Secures data using AWS Lake Formation for role-based access. Secure and monitor the pipeline while ensuring compliance with regulatory standards like HIPAA.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Microsoft Office PowerPoint</Application>
  <PresentationFormat>Custom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Be Vietnam Ultra-Bold</vt:lpstr>
      <vt:lpstr>Liberation Sans</vt:lpstr>
      <vt:lpstr>Be Vietnam</vt:lpstr>
      <vt:lpstr>Be Vietnam Italics</vt:lpstr>
      <vt:lpstr>Helvetica World Bold</vt:lpstr>
      <vt:lpstr>Arial</vt:lpstr>
      <vt:lpstr>Liberation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Minimalist Healthcare Presentation</dc:title>
  <dc:creator>Sampreethi Bokka</dc:creator>
  <cp:lastModifiedBy>Bokka, Sampreethi</cp:lastModifiedBy>
  <cp:revision>1</cp:revision>
  <dcterms:created xsi:type="dcterms:W3CDTF">2006-08-16T00:00:00Z</dcterms:created>
  <dcterms:modified xsi:type="dcterms:W3CDTF">2025-02-18T21:56:00Z</dcterms:modified>
  <dc:identifier>DAGXYOiH01I</dc:identifier>
</cp:coreProperties>
</file>